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7" r:id="rId2"/>
    <p:sldId id="256" r:id="rId3"/>
    <p:sldId id="266" r:id="rId4"/>
    <p:sldId id="267" r:id="rId5"/>
    <p:sldId id="264" r:id="rId6"/>
    <p:sldId id="268" r:id="rId7"/>
    <p:sldId id="269" r:id="rId8"/>
    <p:sldId id="270" r:id="rId9"/>
    <p:sldId id="273" r:id="rId10"/>
    <p:sldId id="272" r:id="rId11"/>
    <p:sldId id="274" r:id="rId12"/>
    <p:sldId id="265" r:id="rId13"/>
    <p:sldId id="278" r:id="rId14"/>
    <p:sldId id="257" r:id="rId15"/>
    <p:sldId id="263" r:id="rId16"/>
    <p:sldId id="259" r:id="rId17"/>
    <p:sldId id="271" r:id="rId18"/>
    <p:sldId id="260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58"/>
    <p:restoredTop sz="94599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53CAE-199D-C74A-8AC4-2860E655B130}" type="datetimeFigureOut">
              <a:rPr lang="en-US" smtClean="0"/>
              <a:t>6/8/16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7D40C-4E29-D341-927B-E79C08719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precision refers to the ratio of correct matched descriptors to the number of total positively matched descriptors which are number of </a:t>
            </a:r>
            <a:r>
              <a:rPr lang="en-US" dirty="0" err="1" smtClean="0"/>
              <a:t>keypoints</a:t>
            </a:r>
            <a:r>
              <a:rPr lang="en-US" dirty="0" smtClean="0"/>
              <a:t> in the reference image that have been matched.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7D40C-4E29-D341-927B-E79C087199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4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6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8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6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0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5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3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6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3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F40F-3147-A94D-9893-AB155C17C922}" type="datetimeFigureOut">
              <a:rPr lang="en-US" smtClean="0"/>
              <a:t>6/8/16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51988-C6A6-714D-AE2B-17F640F31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hyperlink" Target="http://de.mathworks.com/help/matlab/ref/min.html" TargetMode="External"/><Relationship Id="rId5" Type="http://schemas.openxmlformats.org/officeDocument/2006/relationships/hyperlink" Target="http://de.mathworks.com/help/matlab/ref/size.html" TargetMode="External"/><Relationship Id="rId6" Type="http://schemas.openxmlformats.org/officeDocument/2006/relationships/hyperlink" Target="http://de.mathworks.com/help/vision/ref/detectharrisfeatures.html#inputarg_I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Corner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Harris Corner Detector</a:t>
            </a:r>
          </a:p>
          <a:p>
            <a:r>
              <a:rPr lang="en-US" dirty="0" smtClean="0"/>
              <a:t>Comparison of Corner Detectors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7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00" y="410898"/>
            <a:ext cx="8174999" cy="606886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28842" y="90332"/>
            <a:ext cx="7680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Consider λ1 </a:t>
            </a:r>
            <a:r>
              <a:rPr lang="en-US" sz="3600" dirty="0"/>
              <a:t>, λ2 </a:t>
            </a:r>
            <a:r>
              <a:rPr lang="en-US" sz="3600" dirty="0" smtClean="0"/>
              <a:t>as the eigenvalues </a:t>
            </a:r>
            <a:r>
              <a:rPr lang="en-US" sz="3600" dirty="0"/>
              <a:t>of </a:t>
            </a:r>
            <a:r>
              <a:rPr lang="en-US" sz="3600" dirty="0" smtClean="0"/>
              <a:t>M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54" y="905435"/>
            <a:ext cx="7923759" cy="60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0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9259"/>
            <a:ext cx="9166727" cy="69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0736" y="-207901"/>
            <a:ext cx="6248142" cy="4746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535" y="-207901"/>
            <a:ext cx="6341535" cy="48179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8765" y="3789258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baseline="0" dirty="0" err="1" smtClean="0">
                <a:solidFill>
                  <a:srgbClr val="000000"/>
                </a:solidFill>
                <a:latin typeface="courier" charset="0"/>
              </a:rPr>
              <a:t>detectHarrisFeatures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(I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590736" y="3789258"/>
            <a:ext cx="795156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000000"/>
                </a:solidFill>
                <a:latin typeface="courier" charset="0"/>
              </a:rPr>
              <a:t>detectHarrisFeatures</a:t>
            </a:r>
            <a:r>
              <a:rPr lang="en-US" sz="2000" dirty="0" smtClean="0">
                <a:solidFill>
                  <a:srgbClr val="000000"/>
                </a:solidFill>
                <a:latin typeface="courier" charset="0"/>
              </a:rPr>
              <a:t>(I</a:t>
            </a:r>
            <a:r>
              <a:rPr lang="en-US" sz="20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2000" dirty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sz="2000" dirty="0" err="1">
                <a:solidFill>
                  <a:srgbClr val="A020F0"/>
                </a:solidFill>
                <a:latin typeface="courier" charset="0"/>
              </a:rPr>
              <a:t>FilterSize</a:t>
            </a:r>
            <a:r>
              <a:rPr lang="en-US" sz="2000" dirty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latin typeface="courier" charset="0"/>
              </a:rPr>
              <a:t>, 117);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80701" y="4582879"/>
            <a:ext cx="10134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sz="2400" dirty="0" err="1" smtClean="0">
                <a:solidFill>
                  <a:srgbClr val="A020F0"/>
                </a:solidFill>
                <a:latin typeface="courier" charset="0"/>
              </a:rPr>
              <a:t>FilterSize</a:t>
            </a:r>
            <a:r>
              <a:rPr lang="en-US" sz="2400" dirty="0" smtClean="0">
                <a:solidFill>
                  <a:srgbClr val="A020F0"/>
                </a:solidFill>
                <a:latin typeface="courier" charset="0"/>
              </a:rPr>
              <a:t>’: </a:t>
            </a:r>
            <a:r>
              <a:rPr lang="en-US" sz="2400" dirty="0" smtClean="0">
                <a:solidFill>
                  <a:srgbClr val="404040"/>
                </a:solidFill>
                <a:latin typeface="Arial" charset="0"/>
              </a:rPr>
              <a:t>Gaussian </a:t>
            </a:r>
            <a:r>
              <a:rPr lang="en-US" sz="2400" dirty="0">
                <a:solidFill>
                  <a:srgbClr val="404040"/>
                </a:solidFill>
                <a:latin typeface="Arial" charset="0"/>
              </a:rPr>
              <a:t>filter </a:t>
            </a:r>
            <a:r>
              <a:rPr lang="en-US" sz="2400" dirty="0" smtClean="0">
                <a:solidFill>
                  <a:srgbClr val="404040"/>
                </a:solidFill>
                <a:latin typeface="Arial" charset="0"/>
              </a:rPr>
              <a:t>dimension: an </a:t>
            </a:r>
            <a:r>
              <a:rPr lang="en-US" sz="2400" dirty="0">
                <a:solidFill>
                  <a:srgbClr val="404040"/>
                </a:solidFill>
                <a:latin typeface="Arial" charset="0"/>
              </a:rPr>
              <a:t>odd integer value in the range [3, </a:t>
            </a:r>
            <a:r>
              <a:rPr lang="en-US" sz="2400" dirty="0">
                <a:solidFill>
                  <a:srgbClr val="005695"/>
                </a:solidFill>
                <a:latin typeface="Arial" charset="0"/>
                <a:hlinkClick r:id="rId4"/>
              </a:rPr>
              <a:t>min</a:t>
            </a:r>
            <a:r>
              <a:rPr lang="en-US" sz="2400" dirty="0">
                <a:solidFill>
                  <a:srgbClr val="404040"/>
                </a:solidFill>
                <a:latin typeface="Arial" charset="0"/>
              </a:rPr>
              <a:t>(</a:t>
            </a:r>
            <a:r>
              <a:rPr lang="en-US" sz="2400" dirty="0">
                <a:solidFill>
                  <a:srgbClr val="005695"/>
                </a:solidFill>
                <a:latin typeface="Arial" charset="0"/>
                <a:hlinkClick r:id="rId5"/>
              </a:rPr>
              <a:t>size</a:t>
            </a:r>
            <a:r>
              <a:rPr lang="en-US" sz="2400" dirty="0">
                <a:solidFill>
                  <a:srgbClr val="404040"/>
                </a:solidFill>
                <a:latin typeface="Arial" charset="0"/>
              </a:rPr>
              <a:t>(</a:t>
            </a:r>
            <a:r>
              <a:rPr lang="en-US" sz="2400" dirty="0">
                <a:solidFill>
                  <a:srgbClr val="005695"/>
                </a:solidFill>
                <a:latin typeface="Arial" charset="0"/>
                <a:hlinkClick r:id="rId6"/>
              </a:rPr>
              <a:t>I</a:t>
            </a:r>
            <a:r>
              <a:rPr lang="en-US" sz="2400" dirty="0">
                <a:solidFill>
                  <a:srgbClr val="404040"/>
                </a:solidFill>
                <a:latin typeface="Arial" charset="0"/>
              </a:rPr>
              <a:t>))].</a:t>
            </a:r>
          </a:p>
          <a:p>
            <a:r>
              <a:rPr lang="en-US" sz="2400" dirty="0">
                <a:solidFill>
                  <a:srgbClr val="404040"/>
                </a:solidFill>
                <a:latin typeface="Arial" charset="0"/>
              </a:rPr>
              <a:t>The Gaussian filter smooths the gradient of the input image.</a:t>
            </a:r>
            <a:endParaRPr lang="en-US" sz="2400" b="0" i="0" dirty="0">
              <a:solidFill>
                <a:srgbClr val="40404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5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517" t="9908" r="25484" b="21776"/>
          <a:stretch/>
        </p:blipFill>
        <p:spPr>
          <a:xfrm>
            <a:off x="793476" y="246416"/>
            <a:ext cx="3205314" cy="268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148" t="10946" r="18943" b="21248"/>
          <a:stretch/>
        </p:blipFill>
        <p:spPr>
          <a:xfrm>
            <a:off x="6136433" y="303359"/>
            <a:ext cx="3224463" cy="2683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657" y="2929460"/>
            <a:ext cx="5173580" cy="43001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3476" y="6211669"/>
            <a:ext cx="373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 err="1" smtClean="0">
                <a:solidFill>
                  <a:srgbClr val="000000"/>
                </a:solidFill>
                <a:latin typeface="courier" charset="0"/>
              </a:rPr>
              <a:t>detectFASTFeatures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(I, 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'ROI'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, [1,1,100,100]);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2853" y="2986403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baseline="0" dirty="0" err="1" smtClean="0">
                <a:solidFill>
                  <a:srgbClr val="000000"/>
                </a:solidFill>
                <a:latin typeface="courier" charset="0"/>
              </a:rPr>
              <a:t>detectFASTFeatures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(I)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96052" y="298640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baseline="0" dirty="0" err="1" smtClean="0">
                <a:solidFill>
                  <a:srgbClr val="000000"/>
                </a:solidFill>
                <a:latin typeface="courier" charset="0"/>
              </a:rPr>
              <a:t>detectFASTFeatures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(I, 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b="0" i="0" u="none" strike="noStrike" baseline="0" dirty="0" err="1" smtClean="0">
                <a:solidFill>
                  <a:srgbClr val="A020F0"/>
                </a:solidFill>
                <a:latin typeface="courier" charset="0"/>
              </a:rPr>
              <a:t>MinQuality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, 0.5)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572" y="3137548"/>
            <a:ext cx="5102184" cy="38763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96052" y="63424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u="none" strike="noStrike" baseline="0" smtClean="0">
                <a:solidFill>
                  <a:srgbClr val="000000"/>
                </a:solidFill>
                <a:latin typeface="courier" charset="0"/>
              </a:rPr>
              <a:t>detectFASTFeatures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(I, 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b="0" i="0" u="none" strike="noStrike" baseline="0" dirty="0" err="1" smtClean="0">
                <a:solidFill>
                  <a:srgbClr val="A020F0"/>
                </a:solidFill>
                <a:latin typeface="courier" charset="0"/>
              </a:rPr>
              <a:t>MinContrast</a:t>
            </a:r>
            <a:r>
              <a:rPr lang="en-US" b="0" i="0" u="none" strike="noStrike" baseline="0" dirty="0" smtClean="0">
                <a:solidFill>
                  <a:srgbClr val="A020F0"/>
                </a:solidFill>
                <a:latin typeface="courier" charset="0"/>
              </a:rPr>
              <a:t>'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ourier" charset="0"/>
              </a:rPr>
              <a:t>, 0.5);</a:t>
            </a:r>
          </a:p>
          <a:p>
            <a:endParaRPr lang="en-US" b="0" i="0" u="none" strike="noStrik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659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397" y="1213049"/>
            <a:ext cx="5509126" cy="4185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32" y="1234482"/>
            <a:ext cx="5411536" cy="416407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83522" y="1260785"/>
            <a:ext cx="5446294" cy="413776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906795" y="1880868"/>
            <a:ext cx="276727" cy="26469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99126" y="3697955"/>
            <a:ext cx="276727" cy="26469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071309" y="3329669"/>
            <a:ext cx="276727" cy="26469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72352" y="4900613"/>
            <a:ext cx="229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detectFASTFeatures</a:t>
            </a:r>
            <a:r>
              <a:rPr lang="en-US" dirty="0" smtClean="0"/>
              <a:t>(I)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10164" y="4900613"/>
            <a:ext cx="234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detectHarrisFeatures</a:t>
            </a:r>
            <a:r>
              <a:rPr lang="en-US" dirty="0" smtClean="0"/>
              <a:t>(I)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44673" y="4900613"/>
            <a:ext cx="267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detectMinEigenFeatures</a:t>
            </a:r>
            <a:r>
              <a:rPr lang="en-US" dirty="0" smtClean="0"/>
              <a:t>(I)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7090" y="3155976"/>
            <a:ext cx="5399505" cy="41022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6516" y="-98843"/>
            <a:ext cx="8121316" cy="410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53" y="0"/>
            <a:ext cx="5400842" cy="4103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6384" y="3158060"/>
            <a:ext cx="5464342" cy="41514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7849" y="172521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82659" y="1725210"/>
            <a:ext cx="62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14022" y="4693396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BRISK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82659" y="4693396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54" y="538690"/>
            <a:ext cx="8174446" cy="6187527"/>
          </a:xfrm>
        </p:spPr>
      </p:pic>
    </p:spTree>
    <p:extLst>
      <p:ext uri="{BB962C8B-B14F-4D97-AF65-F5344CB8AC3E}">
        <p14:creationId xmlns:p14="http://schemas.microsoft.com/office/powerpoint/2010/main" val="18930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43" y="1572961"/>
            <a:ext cx="7551207" cy="4351338"/>
          </a:xfrm>
        </p:spPr>
      </p:pic>
    </p:spTree>
    <p:extLst>
      <p:ext uri="{BB962C8B-B14F-4D97-AF65-F5344CB8AC3E}">
        <p14:creationId xmlns:p14="http://schemas.microsoft.com/office/powerpoint/2010/main" val="791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3" y="1785143"/>
            <a:ext cx="7380037" cy="3801275"/>
          </a:xfrm>
        </p:spPr>
      </p:pic>
    </p:spTree>
    <p:extLst>
      <p:ext uri="{BB962C8B-B14F-4D97-AF65-F5344CB8AC3E}">
        <p14:creationId xmlns:p14="http://schemas.microsoft.com/office/powerpoint/2010/main" val="121785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4011" y="2601119"/>
            <a:ext cx="4284133" cy="16557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Suppose we only have a limited size of patch of window to look through. </a:t>
            </a:r>
          </a:p>
          <a:p>
            <a:pPr algn="l"/>
            <a:r>
              <a:rPr lang="en-US" sz="3200" dirty="0" smtClean="0"/>
              <a:t>How can we still recognize the picture?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12" y="0"/>
            <a:ext cx="515764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33894" y="573882"/>
            <a:ext cx="1046747" cy="9144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01" y="1203157"/>
            <a:ext cx="7699125" cy="47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2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0" y="4788709"/>
            <a:ext cx="10160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6210"/>
          <a:stretch/>
        </p:blipFill>
        <p:spPr>
          <a:xfrm>
            <a:off x="9207500" y="3336758"/>
            <a:ext cx="960968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2040912"/>
            <a:ext cx="897467" cy="981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500" y="785425"/>
            <a:ext cx="897467" cy="941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111" y="0"/>
            <a:ext cx="5157643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6667" y="5948272"/>
            <a:ext cx="4568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Which is more distinctive?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89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12" y="541867"/>
            <a:ext cx="10113775" cy="48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66673"/>
            <a:ext cx="10515600" cy="2110289"/>
          </a:xfrm>
        </p:spPr>
        <p:txBody>
          <a:bodyPr/>
          <a:lstStyle/>
          <a:p>
            <a:r>
              <a:rPr lang="en-US" dirty="0"/>
              <a:t>We should easily recognize the point by looking through a small window </a:t>
            </a:r>
          </a:p>
          <a:p>
            <a:r>
              <a:rPr lang="en-US" dirty="0" smtClean="0"/>
              <a:t>Shifting </a:t>
            </a:r>
            <a:r>
              <a:rPr lang="en-US" dirty="0"/>
              <a:t>a window in any direction should give a large change in intensity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06" y="555767"/>
            <a:ext cx="3509462" cy="32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4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hunt for corner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we need a window:</a:t>
            </a:r>
          </a:p>
          <a:p>
            <a:r>
              <a:rPr lang="en-US" dirty="0" smtClean="0"/>
              <a:t>Then we calculate the intensity of the area: </a:t>
            </a:r>
          </a:p>
          <a:p>
            <a:r>
              <a:rPr lang="en-US" dirty="0" smtClean="0"/>
              <a:t>Then we move it in x and y direction, calculate the intensity there again: </a:t>
            </a:r>
          </a:p>
          <a:p>
            <a:r>
              <a:rPr lang="en-US" dirty="0" smtClean="0"/>
              <a:t>We want to now if shifting the window has caused a big change in intensity: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867" y="1825625"/>
            <a:ext cx="1301972" cy="426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1" y="2359260"/>
            <a:ext cx="935394" cy="370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757" y="3266176"/>
            <a:ext cx="1936751" cy="325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148" y="4621136"/>
            <a:ext cx="4711253" cy="8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reforming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en-US" dirty="0" smtClean="0"/>
              <a:t>Taylor expansion: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Expand the equation :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Extract a matrix form :  </a:t>
            </a:r>
          </a:p>
          <a:p>
            <a:endParaRPr lang="en-US" dirty="0"/>
          </a:p>
          <a:p>
            <a:r>
              <a:rPr lang="en-US" dirty="0" smtClean="0"/>
              <a:t>Let’s denote: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704" y="1828799"/>
            <a:ext cx="3660696" cy="658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311"/>
          <a:stretch/>
        </p:blipFill>
        <p:spPr>
          <a:xfrm>
            <a:off x="3606799" y="2625193"/>
            <a:ext cx="4724399" cy="686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7308"/>
          <a:stretch/>
        </p:blipFill>
        <p:spPr>
          <a:xfrm>
            <a:off x="4639733" y="3459561"/>
            <a:ext cx="3217333" cy="66470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639733" y="2610769"/>
            <a:ext cx="694267" cy="423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192432" y="2599094"/>
            <a:ext cx="694267" cy="423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4990"/>
          <a:stretch/>
        </p:blipFill>
        <p:spPr>
          <a:xfrm>
            <a:off x="4591790" y="4239357"/>
            <a:ext cx="5201283" cy="9112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99" y="5339937"/>
            <a:ext cx="3757128" cy="8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the equation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002" y="2047933"/>
            <a:ext cx="3777426" cy="933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2" y="3733178"/>
            <a:ext cx="3757128" cy="863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6667" y="3133688"/>
            <a:ext cx="3402769" cy="20621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/>
              <a:t>T</a:t>
            </a:r>
            <a:r>
              <a:rPr lang="en-US" sz="3200" smtClean="0"/>
              <a:t>hese </a:t>
            </a:r>
            <a:r>
              <a:rPr lang="en-US" sz="3200" dirty="0"/>
              <a:t>are just products of components of the gradient, Ix, </a:t>
            </a:r>
            <a:r>
              <a:rPr lang="en-US" sz="3200" dirty="0" err="1"/>
              <a:t>Iy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5977466" y="3873188"/>
            <a:ext cx="626533" cy="58310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6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Intuitive Explanation: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694064"/>
            <a:ext cx="6096000" cy="5401935"/>
          </a:xfrm>
        </p:spPr>
        <p:txBody>
          <a:bodyPr>
            <a:normAutofit lnSpcReduction="10000"/>
          </a:bodyPr>
          <a:lstStyle/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Find the derivatives: Ix, I y</a:t>
            </a:r>
          </a:p>
          <a:p>
            <a:endParaRPr lang="en-US" dirty="0"/>
          </a:p>
          <a:p>
            <a:endParaRPr lang="en-US" dirty="0" smtClean="0"/>
          </a:p>
          <a:p>
            <a:pPr fontAlgn="base"/>
            <a:r>
              <a:rPr lang="pl-PL" dirty="0">
                <a:solidFill>
                  <a:srgbClr val="323232"/>
                </a:solidFill>
                <a:latin typeface="Consolas" charset="0"/>
              </a:rPr>
              <a:t>dx = [-1 0 1</a:t>
            </a: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;</a:t>
            </a:r>
          </a:p>
          <a:p>
            <a:pPr marL="0" indent="0" fontAlgn="base">
              <a:buNone/>
            </a:pP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       -</a:t>
            </a:r>
            <a:r>
              <a:rPr lang="pl-PL" dirty="0">
                <a:solidFill>
                  <a:srgbClr val="323232"/>
                </a:solidFill>
                <a:latin typeface="Consolas" charset="0"/>
              </a:rPr>
              <a:t>1 0 1</a:t>
            </a: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;</a:t>
            </a:r>
          </a:p>
          <a:p>
            <a:pPr marL="0" indent="0" fontAlgn="base">
              <a:buNone/>
            </a:pPr>
            <a:r>
              <a:rPr lang="pl-PL" dirty="0">
                <a:solidFill>
                  <a:srgbClr val="323232"/>
                </a:solidFill>
                <a:latin typeface="Consolas" charset="0"/>
              </a:rPr>
              <a:t> </a:t>
            </a: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      -</a:t>
            </a:r>
            <a:r>
              <a:rPr lang="pl-PL" dirty="0">
                <a:solidFill>
                  <a:srgbClr val="323232"/>
                </a:solidFill>
                <a:latin typeface="Consolas" charset="0"/>
              </a:rPr>
              <a:t>1 0 1</a:t>
            </a: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];</a:t>
            </a:r>
          </a:p>
          <a:p>
            <a:pPr marL="0" indent="0" fontAlgn="base">
              <a:buNone/>
            </a:pPr>
            <a:r>
              <a:rPr lang="pl-PL" dirty="0">
                <a:solidFill>
                  <a:srgbClr val="323232"/>
                </a:solidFill>
                <a:latin typeface="Consolas" charset="0"/>
              </a:rPr>
              <a:t> </a:t>
            </a: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Ix =Conv2(Image,dx,</a:t>
            </a:r>
            <a:r>
              <a:rPr lang="pl-PL" dirty="0">
                <a:solidFill>
                  <a:srgbClr val="323232"/>
                </a:solidFill>
                <a:latin typeface="Consolas" charset="0"/>
              </a:rPr>
              <a:t>'</a:t>
            </a:r>
            <a:r>
              <a:rPr lang="pl-PL" dirty="0" err="1">
                <a:solidFill>
                  <a:srgbClr val="323232"/>
                </a:solidFill>
                <a:latin typeface="Consolas" charset="0"/>
              </a:rPr>
              <a:t>valid</a:t>
            </a: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');</a:t>
            </a:r>
          </a:p>
          <a:p>
            <a:pPr marL="0" indent="0" fontAlgn="base">
              <a:buNone/>
            </a:pPr>
            <a:r>
              <a:rPr lang="pl-PL" dirty="0">
                <a:solidFill>
                  <a:srgbClr val="323232"/>
                </a:solidFill>
                <a:latin typeface="Consolas" charset="0"/>
              </a:rPr>
              <a:t> </a:t>
            </a:r>
            <a:r>
              <a:rPr lang="pl-PL" dirty="0" err="1" smtClean="0">
                <a:solidFill>
                  <a:srgbClr val="323232"/>
                </a:solidFill>
                <a:latin typeface="Consolas" charset="0"/>
              </a:rPr>
              <a:t>Iy</a:t>
            </a: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 </a:t>
            </a:r>
            <a:r>
              <a:rPr lang="pl-PL" dirty="0">
                <a:solidFill>
                  <a:srgbClr val="323232"/>
                </a:solidFill>
                <a:latin typeface="Consolas" charset="0"/>
              </a:rPr>
              <a:t>=</a:t>
            </a: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Conv2(Image,dx</a:t>
            </a:r>
            <a:r>
              <a:rPr lang="pl-PL" dirty="0">
                <a:solidFill>
                  <a:srgbClr val="323232"/>
                </a:solidFill>
                <a:latin typeface="Consolas" charset="0"/>
              </a:rPr>
              <a:t>'</a:t>
            </a:r>
            <a:r>
              <a:rPr lang="pl-PL" dirty="0" smtClean="0">
                <a:solidFill>
                  <a:srgbClr val="323232"/>
                </a:solidFill>
                <a:latin typeface="Consolas" charset="0"/>
              </a:rPr>
              <a:t>,</a:t>
            </a:r>
            <a:r>
              <a:rPr lang="pl-PL" dirty="0">
                <a:solidFill>
                  <a:srgbClr val="323232"/>
                </a:solidFill>
                <a:latin typeface="Consolas" charset="0"/>
              </a:rPr>
              <a:t>'</a:t>
            </a:r>
            <a:r>
              <a:rPr lang="pl-PL" dirty="0" err="1">
                <a:solidFill>
                  <a:srgbClr val="323232"/>
                </a:solidFill>
                <a:latin typeface="Consolas" charset="0"/>
              </a:rPr>
              <a:t>valid</a:t>
            </a:r>
            <a:r>
              <a:rPr lang="pl-PL" dirty="0">
                <a:solidFill>
                  <a:srgbClr val="323232"/>
                </a:solidFill>
                <a:latin typeface="Consolas" charset="0"/>
              </a:rPr>
              <a:t>');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5940850" cy="48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275</Words>
  <Application>Microsoft Macintosh PowerPoint</Application>
  <PresentationFormat>Widescreen</PresentationFormat>
  <Paragraphs>57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Consolas</vt:lpstr>
      <vt:lpstr>courier</vt:lpstr>
      <vt:lpstr>Arial</vt:lpstr>
      <vt:lpstr>Office Theme</vt:lpstr>
      <vt:lpstr>Corner Detectors</vt:lpstr>
      <vt:lpstr>PowerPoint Presentation</vt:lpstr>
      <vt:lpstr>PowerPoint Presentation</vt:lpstr>
      <vt:lpstr>PowerPoint Presentation</vt:lpstr>
      <vt:lpstr>Harris Corner Detector</vt:lpstr>
      <vt:lpstr>Let’s hunt for corner</vt:lpstr>
      <vt:lpstr>Continue reforming…</vt:lpstr>
      <vt:lpstr>Then the equation…</vt:lpstr>
      <vt:lpstr>Intuitive Explanation: </vt:lpstr>
      <vt:lpstr>PowerPoint Presentation</vt:lpstr>
      <vt:lpstr>PowerPoint Presentation</vt:lpstr>
      <vt:lpstr>Sample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Zeng, Zheng</dc:creator>
  <cp:lastModifiedBy>Zeng, Zheng</cp:lastModifiedBy>
  <cp:revision>44</cp:revision>
  <dcterms:created xsi:type="dcterms:W3CDTF">2016-06-07T16:26:47Z</dcterms:created>
  <dcterms:modified xsi:type="dcterms:W3CDTF">2016-06-08T20:43:58Z</dcterms:modified>
</cp:coreProperties>
</file>